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Maven Pro Medium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a0371f2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a0371f2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a0371f2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a0371f2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a0371f2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a0371f2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a0371f2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a0371f2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a0371f2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a0371f2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c9cf6f9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c9cf6f9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a0371f2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a0371f2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a0371f2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a0371f2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a0371f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a0371f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a0371f2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a0371f2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a0371f2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a0371f2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a0371f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a0371f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a0371f2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a0371f2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a0371f2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a0371f2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a0371f2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a0371f2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a0371f2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a0371f2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378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368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Програмна система для планування та моніторингу виконання особистих задач і досягнень. Тестування</a:t>
            </a:r>
            <a:endParaRPr sz="368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5675" y="33836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/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Виконала: </a:t>
            </a:r>
            <a:r>
              <a:rPr lang="uk" b="1" dirty="0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Алмакадма М.І.</a:t>
            </a:r>
            <a:r>
              <a:rPr lang="ru-UA" b="1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uk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гр</a:t>
            </a:r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. ПЗПІ-21-1 </a:t>
            </a:r>
            <a:endParaRPr b="1" dirty="0">
              <a:solidFill>
                <a:srgbClr val="FFE59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rgbClr val="FFE599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Керівник: проф. кафедри ПІ </a:t>
            </a:r>
            <a:r>
              <a:rPr lang="uk" b="1" dirty="0">
                <a:solidFill>
                  <a:srgbClr val="FFE599"/>
                </a:solidFill>
                <a:latin typeface="Maven Pro"/>
                <a:ea typeface="Maven Pro"/>
                <a:cs typeface="Maven Pro"/>
                <a:sym typeface="Maven Pro"/>
              </a:rPr>
              <a:t>Дудар З.В.</a:t>
            </a:r>
            <a:endParaRPr b="1" dirty="0">
              <a:solidFill>
                <a:srgbClr val="FFE59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07900" y="4569450"/>
            <a:ext cx="3328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 b="1">
                <a:solidFill>
                  <a:srgbClr val="FFF2CC"/>
                </a:solidFill>
                <a:latin typeface="Maven Pro"/>
                <a:ea typeface="Maven Pro"/>
                <a:cs typeface="Maven Pro"/>
                <a:sym typeface="Maven Pro"/>
              </a:rPr>
              <a:t>11 червня 2025</a:t>
            </a:r>
            <a:endParaRPr sz="1800" b="1">
              <a:solidFill>
                <a:srgbClr val="FFF2C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04150" y="15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Ручне тестування API (Swagger UI)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🔍 Що тестувалось: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Всі основні CRUD-запити (GET, POST, PUT, DELETE)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Контролери: досягнення, чат з помічником, авторизація, категорії, папки, друзі, таблиця лідерів, сповіщення, цитати, задачі, підзадачі, пошук тощо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🛠 Як тестувалось: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Виконання запитів через Swagger UI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• Перевірка змін у MongoDB після кожного запиту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solidFill>
                  <a:schemeClr val="dk1"/>
                </a:solidFill>
              </a:rPr>
              <a:t>• Контроль статусів HTTP, структури відповіді та бізнес-логіки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75" y="1092375"/>
            <a:ext cx="3989624" cy="38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t="24668" b="11556"/>
          <a:stretch/>
        </p:blipFill>
        <p:spPr>
          <a:xfrm>
            <a:off x="2465325" y="4214600"/>
            <a:ext cx="2106675" cy="8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176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5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Автоматизоване тестування клієнтської частини</a:t>
            </a:r>
            <a:endParaRPr sz="27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269675" y="1144075"/>
            <a:ext cx="287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Інструмент:</a:t>
            </a:r>
            <a:r>
              <a:rPr lang="uk" sz="1100">
                <a:solidFill>
                  <a:schemeClr val="dk1"/>
                </a:solidFill>
              </a:rPr>
              <a:t> Cypress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Тип тестування:</a:t>
            </a:r>
            <a:r>
              <a:rPr lang="uk" sz="1100">
                <a:solidFill>
                  <a:schemeClr val="dk1"/>
                </a:solidFill>
              </a:rPr>
              <a:t> E2E (End-to-End)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Середовище:</a:t>
            </a:r>
            <a:r>
              <a:rPr lang="uk" sz="1100">
                <a:solidFill>
                  <a:schemeClr val="dk1"/>
                </a:solidFill>
              </a:rPr>
              <a:t> локальний запуск у браузерах </a:t>
            </a:r>
            <a:r>
              <a:rPr lang="uk" sz="1100" b="1">
                <a:solidFill>
                  <a:schemeClr val="dk1"/>
                </a:solidFill>
              </a:rPr>
              <a:t>Chrome</a:t>
            </a:r>
            <a:r>
              <a:rPr lang="uk" sz="1100">
                <a:solidFill>
                  <a:schemeClr val="dk1"/>
                </a:solidFill>
              </a:rPr>
              <a:t> та </a:t>
            </a:r>
            <a:r>
              <a:rPr lang="uk" sz="1100" b="1">
                <a:solidFill>
                  <a:schemeClr val="dk1"/>
                </a:solidFill>
              </a:rPr>
              <a:t>Edge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✅ </a:t>
            </a:r>
            <a:r>
              <a:rPr lang="uk" sz="1100" b="1">
                <a:solidFill>
                  <a:schemeClr val="dk1"/>
                </a:solidFill>
              </a:rPr>
              <a:t>Основні перевірки:</a:t>
            </a:r>
            <a:endParaRPr sz="1100" b="1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наявність ключових елементів інтерфейсу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коректність навігації між сторінками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• валідація форм</a:t>
            </a:r>
            <a:endParaRPr sz="1100">
              <a:solidFill>
                <a:schemeClr val="dk1"/>
              </a:solidFill>
            </a:endParaRPr>
          </a:p>
          <a:p>
            <a:pPr marL="3600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100">
                <a:solidFill>
                  <a:schemeClr val="dk1"/>
                </a:solidFill>
              </a:rPr>
              <a:t>• відповідність вмісту очікуванням користувача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269" y="3713594"/>
            <a:ext cx="1195450" cy="1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449" y="3713599"/>
            <a:ext cx="4338674" cy="12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900" y="1085850"/>
            <a:ext cx="5431410" cy="239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16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000"/>
              <a:buFont typeface="Arial"/>
              <a:buNone/>
            </a:pPr>
            <a:r>
              <a:rPr lang="uk" sz="275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Автоматизоване тестування клієнтської частини</a:t>
            </a:r>
            <a:endParaRPr sz="275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925" y="1110075"/>
            <a:ext cx="6329327" cy="21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41" y="2344175"/>
            <a:ext cx="5201633" cy="22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7000" y="3527475"/>
            <a:ext cx="3162275" cy="13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0" y="953749"/>
            <a:ext cx="1326675" cy="1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12550" y="201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Ручне тестування вебзастосунку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537" y="1053652"/>
            <a:ext cx="5356424" cy="27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5">
            <a:alphaModFix/>
          </a:blip>
          <a:srcRect l="9516" t="5900" r="12988"/>
          <a:stretch/>
        </p:blipFill>
        <p:spPr>
          <a:xfrm>
            <a:off x="6598328" y="3914375"/>
            <a:ext cx="1156347" cy="11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6">
            <a:alphaModFix/>
          </a:blip>
          <a:srcRect t="6472"/>
          <a:stretch/>
        </p:blipFill>
        <p:spPr>
          <a:xfrm>
            <a:off x="4968675" y="3914376"/>
            <a:ext cx="1326675" cy="116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850" y="1399498"/>
            <a:ext cx="3305749" cy="18296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325" y="3368550"/>
            <a:ext cx="2659050" cy="1523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16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Тестування мобільного застосунка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725" y="1734497"/>
            <a:ext cx="4974974" cy="20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078950"/>
            <a:ext cx="1543750" cy="3495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14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6850" y="1078950"/>
            <a:ext cx="1543750" cy="34734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3400" y="4010946"/>
            <a:ext cx="1989050" cy="1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18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Життєвий цикл дефекту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15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 r="832" b="921"/>
          <a:stretch/>
        </p:blipFill>
        <p:spPr>
          <a:xfrm>
            <a:off x="4720775" y="1213550"/>
            <a:ext cx="4077474" cy="29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13549"/>
            <a:ext cx="4077476" cy="19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500" y="3259424"/>
            <a:ext cx="3093983" cy="16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Продуктивність системи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563825" y="1239000"/>
            <a:ext cx="3582600" cy="19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rgbClr val="5B0F00"/>
                </a:solidFill>
              </a:rPr>
              <a:t>Сервер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Стабільна пропускна здатність: </a:t>
            </a:r>
            <a:r>
              <a:rPr lang="uk" sz="1100" b="1">
                <a:solidFill>
                  <a:srgbClr val="5B0F00"/>
                </a:solidFill>
              </a:rPr>
              <a:t>&gt;80 запитів/сек</a:t>
            </a:r>
            <a:r>
              <a:rPr lang="uk" sz="1100">
                <a:solidFill>
                  <a:srgbClr val="5B0F00"/>
                </a:solidFill>
              </a:rPr>
              <a:t> до 500 користувачів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Оброблено </a:t>
            </a:r>
            <a:r>
              <a:rPr lang="uk" sz="1100" b="1">
                <a:solidFill>
                  <a:srgbClr val="5B0F00"/>
                </a:solidFill>
              </a:rPr>
              <a:t>10 000 запитів</a:t>
            </a:r>
            <a:r>
              <a:rPr lang="uk" sz="1100">
                <a:solidFill>
                  <a:srgbClr val="5B0F00"/>
                </a:solidFill>
              </a:rPr>
              <a:t> при 1000 користувачах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Зростання часу відповіді вказує на </a:t>
            </a:r>
            <a:r>
              <a:rPr lang="uk" sz="1100" b="1">
                <a:solidFill>
                  <a:srgbClr val="5B0F00"/>
                </a:solidFill>
              </a:rPr>
              <a:t>межу поточної конфігурації</a:t>
            </a:r>
            <a:r>
              <a:rPr lang="uk" sz="1100">
                <a:solidFill>
                  <a:srgbClr val="5B0F00"/>
                </a:solidFill>
              </a:rPr>
              <a:t>, але система залишається працездатною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5046475" y="1239000"/>
            <a:ext cx="40554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rgbClr val="5B0F00"/>
                </a:solidFill>
              </a:rPr>
              <a:t>Вебзастосунок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b="1">
                <a:solidFill>
                  <a:srgbClr val="5B0F00"/>
                </a:solidFill>
              </a:rPr>
              <a:t>Apdex ~1.0</a:t>
            </a:r>
            <a:r>
              <a:rPr lang="uk" sz="1100">
                <a:solidFill>
                  <a:srgbClr val="5B0F00"/>
                </a:solidFill>
              </a:rPr>
              <a:t> та </a:t>
            </a:r>
            <a:r>
              <a:rPr lang="uk" sz="1100" b="1">
                <a:solidFill>
                  <a:srgbClr val="5B0F00"/>
                </a:solidFill>
              </a:rPr>
              <a:t>0% помилок</a:t>
            </a:r>
            <a:r>
              <a:rPr lang="uk" sz="1100">
                <a:solidFill>
                  <a:srgbClr val="5B0F00"/>
                </a:solidFill>
              </a:rPr>
              <a:t> до 400 користувачів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Середній час відповіді: </a:t>
            </a:r>
            <a:r>
              <a:rPr lang="uk" sz="1100" b="1">
                <a:solidFill>
                  <a:srgbClr val="5B0F00"/>
                </a:solidFill>
              </a:rPr>
              <a:t>&lt;314 мс</a:t>
            </a:r>
            <a:endParaRPr sz="1100" b="1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Максимальна пропускна здатність: </a:t>
            </a:r>
            <a:r>
              <a:rPr lang="uk" sz="1100" b="1">
                <a:solidFill>
                  <a:srgbClr val="5B0F00"/>
                </a:solidFill>
              </a:rPr>
              <a:t>&gt;570 запитів/сек</a:t>
            </a:r>
            <a:r>
              <a:rPr lang="uk" sz="1100">
                <a:solidFill>
                  <a:srgbClr val="5B0F00"/>
                </a:solidFill>
              </a:rPr>
              <a:t> при 1000 користувачах</a:t>
            </a:r>
            <a:endParaRPr sz="110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>
                <a:solidFill>
                  <a:srgbClr val="5B0F00"/>
                </a:solidFill>
              </a:rPr>
              <a:t>При перевантаженні (1000 користувачів): </a:t>
            </a:r>
            <a:r>
              <a:rPr lang="uk" sz="1100" b="1">
                <a:solidFill>
                  <a:srgbClr val="5B0F00"/>
                </a:solidFill>
              </a:rPr>
              <a:t>5.4% помилок</a:t>
            </a:r>
            <a:r>
              <a:rPr lang="uk" sz="1100">
                <a:solidFill>
                  <a:srgbClr val="5B0F00"/>
                </a:solidFill>
              </a:rPr>
              <a:t>, </a:t>
            </a:r>
            <a:r>
              <a:rPr lang="uk" sz="1100" b="1">
                <a:solidFill>
                  <a:srgbClr val="5B0F00"/>
                </a:solidFill>
              </a:rPr>
              <a:t>Apdex — 0.27</a:t>
            </a:r>
            <a:endParaRPr sz="1800">
              <a:solidFill>
                <a:srgbClr val="5B0F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321287" y="3486625"/>
            <a:ext cx="37005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 dirty="0">
                <a:solidFill>
                  <a:srgbClr val="5B0F00"/>
                </a:solidFill>
              </a:rPr>
              <a:t>Мобільний застосунок</a:t>
            </a:r>
            <a:endParaRPr sz="1100" b="1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dirty="0">
                <a:solidFill>
                  <a:srgbClr val="5B0F00"/>
                </a:solidFill>
              </a:rPr>
              <a:t>CPU: </a:t>
            </a:r>
            <a:r>
              <a:rPr lang="uk" sz="1100" b="1" dirty="0">
                <a:solidFill>
                  <a:srgbClr val="5B0F00"/>
                </a:solidFill>
              </a:rPr>
              <a:t>0</a:t>
            </a:r>
            <a:r>
              <a:rPr lang="da-DK" sz="1100" b="1" dirty="0">
                <a:solidFill>
                  <a:srgbClr val="5B0F00"/>
                </a:solidFill>
              </a:rPr>
              <a:t>.01</a:t>
            </a:r>
            <a:r>
              <a:rPr lang="uk" sz="1100" b="1" dirty="0">
                <a:solidFill>
                  <a:srgbClr val="5B0F00"/>
                </a:solidFill>
              </a:rPr>
              <a:t>%</a:t>
            </a:r>
            <a:r>
              <a:rPr lang="uk" sz="1100" dirty="0">
                <a:solidFill>
                  <a:srgbClr val="5B0F00"/>
                </a:solidFill>
              </a:rPr>
              <a:t>, ~43 потоки</a:t>
            </a:r>
            <a:endParaRPr sz="1100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dirty="0">
                <a:solidFill>
                  <a:srgbClr val="5B0F00"/>
                </a:solidFill>
              </a:rPr>
              <a:t>Памʼять: </a:t>
            </a:r>
            <a:r>
              <a:rPr lang="uk" sz="1100" b="1" dirty="0">
                <a:solidFill>
                  <a:srgbClr val="5B0F00"/>
                </a:solidFill>
              </a:rPr>
              <a:t>162,7 МБ</a:t>
            </a:r>
            <a:r>
              <a:rPr lang="uk" sz="1100" dirty="0">
                <a:solidFill>
                  <a:srgbClr val="5B0F00"/>
                </a:solidFill>
              </a:rPr>
              <a:t>, домінують </a:t>
            </a:r>
            <a:r>
              <a:rPr lang="uk" sz="1100" b="1" dirty="0">
                <a:solidFill>
                  <a:srgbClr val="5B0F00"/>
                </a:solidFill>
              </a:rPr>
              <a:t>рендеринг та JIT</a:t>
            </a:r>
            <a:endParaRPr sz="1100" b="1" dirty="0">
              <a:solidFill>
                <a:srgbClr val="5B0F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100"/>
              <a:buChar char="●"/>
            </a:pPr>
            <a:r>
              <a:rPr lang="uk" sz="1100" b="1" dirty="0">
                <a:solidFill>
                  <a:srgbClr val="5B0F00"/>
                </a:solidFill>
              </a:rPr>
              <a:t>Можливі витоки</a:t>
            </a:r>
            <a:r>
              <a:rPr lang="uk" sz="1100" dirty="0">
                <a:solidFill>
                  <a:srgbClr val="5B0F00"/>
                </a:solidFill>
              </a:rPr>
              <a:t>, але </a:t>
            </a:r>
            <a:r>
              <a:rPr lang="uk" sz="1100" b="1" dirty="0">
                <a:solidFill>
                  <a:srgbClr val="5B0F00"/>
                </a:solidFill>
              </a:rPr>
              <a:t>збирання стабільне</a:t>
            </a:r>
            <a:endParaRPr sz="1100" b="1" dirty="0"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16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850" y="3438875"/>
            <a:ext cx="2067499" cy="10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24" y="3741852"/>
            <a:ext cx="921400" cy="9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Підсумки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40500" y="1202900"/>
            <a:ext cx="8463000" cy="19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 Проведено повне тестування багатокомпонентної системи: сервер, вебінтерфейс, мобільний застосунок.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Система показала стабільну роботу, відповідність функціональним та нефункціональним вимогам.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Тестування підтвердило готовність продукту до впровадження.</a:t>
            </a:r>
            <a:endParaRPr sz="1500">
              <a:solidFill>
                <a:srgbClr val="5B0F00"/>
              </a:solidFill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22206" y="3152300"/>
            <a:ext cx="44889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b="1" dirty="0">
                <a:solidFill>
                  <a:srgbClr val="5B0F00"/>
                </a:solidFill>
              </a:rPr>
              <a:t>Можливості використання</a:t>
            </a:r>
            <a:endParaRPr b="1" dirty="0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dirty="0">
                <a:solidFill>
                  <a:srgbClr val="5B0F00"/>
                </a:solidFill>
              </a:rPr>
              <a:t>• Як </a:t>
            </a:r>
            <a:r>
              <a:rPr lang="uk" b="1" dirty="0">
                <a:solidFill>
                  <a:srgbClr val="5B0F00"/>
                </a:solidFill>
              </a:rPr>
              <a:t>інструмент для самоорганізації</a:t>
            </a:r>
            <a:r>
              <a:rPr lang="uk" dirty="0">
                <a:solidFill>
                  <a:srgbClr val="5B0F00"/>
                </a:solidFill>
              </a:rPr>
              <a:t>, планування та мотивації</a:t>
            </a:r>
            <a:br>
              <a:rPr lang="uk" dirty="0">
                <a:solidFill>
                  <a:srgbClr val="5B0F00"/>
                </a:solidFill>
              </a:rPr>
            </a:br>
            <a:r>
              <a:rPr lang="uk" dirty="0">
                <a:solidFill>
                  <a:srgbClr val="5B0F00"/>
                </a:solidFill>
              </a:rPr>
              <a:t> • Актуальна для </a:t>
            </a:r>
            <a:r>
              <a:rPr lang="uk" b="1" dirty="0">
                <a:solidFill>
                  <a:srgbClr val="5B0F00"/>
                </a:solidFill>
              </a:rPr>
              <a:t>студентів, фрілансерів, команд</a:t>
            </a:r>
            <a:r>
              <a:rPr lang="uk" dirty="0">
                <a:solidFill>
                  <a:srgbClr val="5B0F00"/>
                </a:solidFill>
              </a:rPr>
              <a:t> і всіх, хто прагне підвищити особисту ефективність</a:t>
            </a:r>
            <a:endParaRPr dirty="0">
              <a:solidFill>
                <a:srgbClr val="5B0F00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238400" y="3185925"/>
            <a:ext cx="36651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 b="1">
                <a:solidFill>
                  <a:srgbClr val="5B0F00"/>
                </a:solidFill>
              </a:rPr>
              <a:t>Можливий розвиток ПЗ</a:t>
            </a:r>
            <a:endParaRPr sz="1500" b="1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Публікація у </a:t>
            </a:r>
            <a:r>
              <a:rPr lang="uk" sz="1500" b="1">
                <a:solidFill>
                  <a:srgbClr val="5B0F00"/>
                </a:solidFill>
              </a:rPr>
              <a:t>Play Market</a:t>
            </a:r>
            <a:r>
              <a:rPr lang="uk" sz="1500">
                <a:solidFill>
                  <a:srgbClr val="5B0F00"/>
                </a:solidFill>
              </a:rPr>
              <a:t>, збір зворотного зв’язку.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Підтримка багатомовності.</a:t>
            </a:r>
            <a:endParaRPr sz="1500">
              <a:solidFill>
                <a:srgbClr val="5B0F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500"/>
              <a:buChar char="●"/>
            </a:pPr>
            <a:r>
              <a:rPr lang="uk" sz="1500">
                <a:solidFill>
                  <a:srgbClr val="5B0F00"/>
                </a:solidFill>
              </a:rPr>
              <a:t>Впровадження premium версії.</a:t>
            </a:r>
            <a:endParaRPr sz="2200">
              <a:solidFill>
                <a:srgbClr val="5B0F00"/>
              </a:solidFill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52850" y="10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Мета роботи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70550" y="1429825"/>
            <a:ext cx="3747600" cy="20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lt1"/>
                </a:solidFill>
              </a:rPr>
              <a:t>Мета роботи: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 b="1">
                <a:solidFill>
                  <a:schemeClr val="lt1"/>
                </a:solidFill>
              </a:rPr>
              <a:t>Забезпечити якісне тестування</a:t>
            </a:r>
            <a:r>
              <a:rPr lang="uk" sz="1200">
                <a:solidFill>
                  <a:schemeClr val="lt1"/>
                </a:solidFill>
              </a:rPr>
              <a:t> програмної системи для планування та моніторингу особистих задач і досягнень шляхом аналізу вимог, створення тестової документації та проведення комплексного функціонального й нефункціонального тестування.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975400" y="2891125"/>
            <a:ext cx="34878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 b="1">
                <a:solidFill>
                  <a:srgbClr val="5B0F00"/>
                </a:solidFill>
              </a:rPr>
              <a:t>Актуальність роботи:</a:t>
            </a:r>
            <a:endParaRPr sz="1200" b="1">
              <a:solidFill>
                <a:srgbClr val="5B0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rgbClr val="5B0F00"/>
                </a:solidFill>
              </a:rPr>
              <a:t>У сучасному світі високого інформаційного навантаження багато людей </a:t>
            </a:r>
            <a:r>
              <a:rPr lang="uk" sz="1200" b="1">
                <a:solidFill>
                  <a:srgbClr val="5B0F00"/>
                </a:solidFill>
              </a:rPr>
              <a:t>стикаються з труднощами в організації особистого часу</a:t>
            </a:r>
            <a:r>
              <a:rPr lang="uk" sz="1200">
                <a:solidFill>
                  <a:srgbClr val="5B0F00"/>
                </a:solidFill>
              </a:rPr>
              <a:t> та </a:t>
            </a:r>
            <a:r>
              <a:rPr lang="uk" sz="1200" b="1">
                <a:solidFill>
                  <a:srgbClr val="5B0F00"/>
                </a:solidFill>
              </a:rPr>
              <a:t>збереженні мотивації</a:t>
            </a:r>
            <a:r>
              <a:rPr lang="uk" sz="1200">
                <a:solidFill>
                  <a:srgbClr val="5B0F00"/>
                </a:solidFill>
              </a:rPr>
              <a:t>, що зумовлює потребу в цифрових помічниках для контролю цілей і підвищення продуктивності.</a:t>
            </a:r>
            <a:endParaRPr sz="1900"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56750" y="143325"/>
            <a:ext cx="70305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Конкуренти</a:t>
            </a:r>
            <a:endParaRPr sz="28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25" y="1142625"/>
            <a:ext cx="1916175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l="12606" t="10442" r="12441" b="10324"/>
          <a:stretch/>
        </p:blipFill>
        <p:spPr>
          <a:xfrm>
            <a:off x="7157550" y="3354050"/>
            <a:ext cx="1643450" cy="1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000" y="3743475"/>
            <a:ext cx="27908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710" y="1955722"/>
            <a:ext cx="3796775" cy="16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632" y="1558325"/>
            <a:ext cx="2340144" cy="12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118075" y="2638950"/>
            <a:ext cx="153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</a:rPr>
              <a:t>Way of life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44450" y="12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Аналіз аналогів та виявлення прогалин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294900" y="1056338"/>
            <a:ext cx="30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Стрес через фінансову мотивацію (Модель штрафів)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Відсутність спільноти або підтримки друзів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Недостатня або примітивна гейміфікація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uk" sz="1300">
                <a:solidFill>
                  <a:schemeClr val="dk1"/>
                </a:solidFill>
              </a:rPr>
              <a:t>Обмежена персоналізація та підтримка користувача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75" y="1312975"/>
            <a:ext cx="5509799" cy="29031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42475"/>
            <a:ext cx="870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Постановка задачі та опис системи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95750" y="1218575"/>
            <a:ext cx="42189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1"/>
                </a:solidFill>
              </a:rPr>
              <a:t>🔧 Основні функції: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Постановка особистих цілей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Відстеження прогресу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Соціальна взаємодія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Гейміфікація (бали, нагороди, рівні)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Система лідерства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Інтегрований чат з ШІ (поради щодо цілей і звичок)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841050" y="1613675"/>
            <a:ext cx="29163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2"/>
                </a:solidFill>
              </a:rPr>
              <a:t>🧪 Завдання тестувальника:</a:t>
            </a:r>
            <a:endParaRPr sz="1100" b="1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Перевірка стабільності й зручності</a:t>
            </a:r>
            <a:endParaRPr sz="1100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Відповідність функціоналу вимогам</a:t>
            </a:r>
            <a:endParaRPr sz="1100">
              <a:solidFill>
                <a:schemeClr val="lt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uk" sz="1100">
                <a:solidFill>
                  <a:schemeClr val="lt2"/>
                </a:solidFill>
              </a:rPr>
              <a:t>Забезпечення інтуїтивного UX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445675" y="3613025"/>
            <a:ext cx="36810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 b="1">
                <a:solidFill>
                  <a:schemeClr val="lt1"/>
                </a:solidFill>
              </a:rPr>
              <a:t>✅ Очікувані результати: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Стабільна та безпечна система (веб + Android)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Висока продуктивність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uk" sz="1100">
                <a:solidFill>
                  <a:schemeClr val="lt1"/>
                </a:solidFill>
              </a:rPr>
              <a:t>Надійність збереження та цілісності даних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52875" y="13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Про проєкт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77250" y="1656725"/>
            <a:ext cx="25458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9999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uk" sz="1200">
                <a:solidFill>
                  <a:schemeClr val="dk1"/>
                </a:solidFill>
              </a:rPr>
              <a:t> Протестовано </a:t>
            </a:r>
            <a:r>
              <a:rPr lang="uk" sz="1200" b="1">
                <a:solidFill>
                  <a:schemeClr val="dk1"/>
                </a:solidFill>
              </a:rPr>
              <a:t>програмну систему</a:t>
            </a:r>
            <a:r>
              <a:rPr lang="uk" sz="1200">
                <a:solidFill>
                  <a:schemeClr val="dk1"/>
                </a:solidFill>
              </a:rPr>
              <a:t> для планування та моніторингу особистих задач і досягнень</a:t>
            </a:r>
            <a:endParaRPr sz="1200">
              <a:solidFill>
                <a:schemeClr val="dk1"/>
              </a:solidFill>
            </a:endParaRPr>
          </a:p>
          <a:p>
            <a:pPr marL="179999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uk" sz="1200">
                <a:solidFill>
                  <a:schemeClr val="dk1"/>
                </a:solidFill>
              </a:rPr>
              <a:t> Система включає: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Серверну частину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Вебверсію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uk" sz="1200" b="1">
                <a:solidFill>
                  <a:schemeClr val="dk1"/>
                </a:solidFill>
              </a:rPr>
              <a:t>Мобільний застосунок</a:t>
            </a:r>
            <a:endParaRPr sz="19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00" y="1017713"/>
            <a:ext cx="4022274" cy="34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463" y="1071325"/>
            <a:ext cx="1730600" cy="3316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24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Діаграма прецедентів  з актором користувач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38" y="1136500"/>
            <a:ext cx="66445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61275" y="125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8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Тест-план</a:t>
            </a:r>
            <a:endParaRPr sz="28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500" y="1033363"/>
            <a:ext cx="270941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33363"/>
            <a:ext cx="270351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4176" y="1078938"/>
            <a:ext cx="2639201" cy="37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7">
            <a:alphaModFix/>
          </a:blip>
          <a:srcRect l="9358" t="27836" r="9261" b="11977"/>
          <a:stretch/>
        </p:blipFill>
        <p:spPr>
          <a:xfrm>
            <a:off x="2822225" y="2352600"/>
            <a:ext cx="2200000" cy="2300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85675" y="6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2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Опис прийнятих програмних рішень та їх тестування</a:t>
            </a:r>
            <a:endParaRPr sz="22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22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Серверна частина (Back-end)</a:t>
            </a:r>
            <a:endParaRPr sz="222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37775" y="1261425"/>
            <a:ext cx="2958900" cy="23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Автоматизоване тестування (C#, </a:t>
            </a:r>
            <a:r>
              <a:rPr lang="uk" sz="1360" b="1">
                <a:solidFill>
                  <a:schemeClr val="dk1"/>
                </a:solidFill>
              </a:rPr>
              <a:t>NUnit</a:t>
            </a:r>
            <a:r>
              <a:rPr lang="uk" sz="1360">
                <a:solidFill>
                  <a:schemeClr val="dk1"/>
                </a:solidFill>
              </a:rPr>
              <a:t>):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Unit-тести – перевірка бізнес-логіки (services)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Інтеграційні тести – перевірка взаємодії з MongoDB</a:t>
            </a:r>
            <a:endParaRPr sz="136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uk" sz="1360">
                <a:solidFill>
                  <a:schemeClr val="dk1"/>
                </a:solidFill>
              </a:rPr>
              <a:t>• Регресійне тестування – повторне використання тих самих тестів після оновлень</a:t>
            </a:r>
            <a:endParaRPr sz="1360">
              <a:solidFill>
                <a:schemeClr val="dk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200" y="1144575"/>
            <a:ext cx="4450799" cy="3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800" y="3843625"/>
            <a:ext cx="1115525" cy="11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625</Words>
  <Application>Microsoft Office PowerPoint</Application>
  <PresentationFormat>On-screen Show (16:9)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Maven Pro</vt:lpstr>
      <vt:lpstr>Maven Pro Medium</vt:lpstr>
      <vt:lpstr>Simple Light</vt:lpstr>
      <vt:lpstr>Програмна система для планування та моніторингу виконання особистих задач і досягнень. Тестування</vt:lpstr>
      <vt:lpstr>Мета роботи</vt:lpstr>
      <vt:lpstr>PowerPoint Presentation</vt:lpstr>
      <vt:lpstr>Аналіз аналогів та виявлення прогалин</vt:lpstr>
      <vt:lpstr>Постановка задачі та опис системи</vt:lpstr>
      <vt:lpstr>Про проєкт</vt:lpstr>
      <vt:lpstr>Діаграма прецедентів  з актором користувач</vt:lpstr>
      <vt:lpstr>Тест-план</vt:lpstr>
      <vt:lpstr>Опис прийнятих програмних рішень та їх тестування Серверна частина (Back-end)</vt:lpstr>
      <vt:lpstr>Ручне тестування API (Swagger UI)</vt:lpstr>
      <vt:lpstr>Автоматизоване тестування клієнтської частини</vt:lpstr>
      <vt:lpstr>Автоматизоване тестування клієнтської частини </vt:lpstr>
      <vt:lpstr>Ручне тестування вебзастосунку</vt:lpstr>
      <vt:lpstr>Тестування мобільного застосунка</vt:lpstr>
      <vt:lpstr>Життєвий цикл дефекту</vt:lpstr>
      <vt:lpstr>Продуктивність системи</vt:lpstr>
      <vt:lpstr>Підсумки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Mariam Almakadma</cp:lastModifiedBy>
  <cp:revision>2</cp:revision>
  <dcterms:modified xsi:type="dcterms:W3CDTF">2025-06-05T18:53:40Z</dcterms:modified>
</cp:coreProperties>
</file>